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57" r:id="rId3"/>
    <p:sldId id="264" r:id="rId4"/>
    <p:sldId id="261" r:id="rId5"/>
    <p:sldId id="258" r:id="rId6"/>
    <p:sldId id="262" r:id="rId7"/>
    <p:sldId id="263" r:id="rId8"/>
    <p:sldId id="259" r:id="rId9"/>
    <p:sldId id="265" r:id="rId10"/>
    <p:sldId id="267"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DBBCB3-7139-4F1A-8C42-5A7C65A3FE3A}" type="datetimeFigureOut">
              <a:rPr lang="en-US" smtClean="0"/>
              <a:t>11/14/2011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7CFFBB-D9A6-45A5-B524-11BA426E0AB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7CFFBB-D9A6-45A5-B524-11BA426E0AB9}"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71A69AB-9DB0-409E-B9AB-A7DBFC4E31B6}" type="datetimeFigureOut">
              <a:rPr lang="en-US" smtClean="0"/>
              <a:t>11/14/2011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5804C2A-2405-4324-9243-849E5F87891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71A69AB-9DB0-409E-B9AB-A7DBFC4E31B6}" type="datetimeFigureOut">
              <a:rPr lang="en-US" smtClean="0"/>
              <a:t>11/14/2011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804C2A-2405-4324-9243-849E5F87891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71A69AB-9DB0-409E-B9AB-A7DBFC4E31B6}" type="datetimeFigureOut">
              <a:rPr lang="en-US" smtClean="0"/>
              <a:t>11/14/2011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804C2A-2405-4324-9243-849E5F87891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71A69AB-9DB0-409E-B9AB-A7DBFC4E31B6}" type="datetimeFigureOut">
              <a:rPr lang="en-US" smtClean="0"/>
              <a:t>11/14/2011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804C2A-2405-4324-9243-849E5F87891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71A69AB-9DB0-409E-B9AB-A7DBFC4E31B6}" type="datetimeFigureOut">
              <a:rPr lang="en-US" smtClean="0"/>
              <a:t>11/14/2011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804C2A-2405-4324-9243-849E5F87891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71A69AB-9DB0-409E-B9AB-A7DBFC4E31B6}" type="datetimeFigureOut">
              <a:rPr lang="en-US" smtClean="0"/>
              <a:t>11/14/2011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804C2A-2405-4324-9243-849E5F87891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71A69AB-9DB0-409E-B9AB-A7DBFC4E31B6}" type="datetimeFigureOut">
              <a:rPr lang="en-US" smtClean="0"/>
              <a:t>11/14/2011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804C2A-2405-4324-9243-849E5F87891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71A69AB-9DB0-409E-B9AB-A7DBFC4E31B6}" type="datetimeFigureOut">
              <a:rPr lang="en-US" smtClean="0"/>
              <a:t>11/14/2011</a:t>
            </a:fld>
            <a:endParaRPr lang="en-US"/>
          </a:p>
        </p:txBody>
      </p:sp>
      <p:sp>
        <p:nvSpPr>
          <p:cNvPr id="8" name="Slide Number Placeholder 7"/>
          <p:cNvSpPr>
            <a:spLocks noGrp="1"/>
          </p:cNvSpPr>
          <p:nvPr>
            <p:ph type="sldNum" sz="quarter" idx="11"/>
          </p:nvPr>
        </p:nvSpPr>
        <p:spPr/>
        <p:txBody>
          <a:bodyPr/>
          <a:lstStyle/>
          <a:p>
            <a:fld id="{05804C2A-2405-4324-9243-849E5F878914}"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1A69AB-9DB0-409E-B9AB-A7DBFC4E31B6}" type="datetimeFigureOut">
              <a:rPr lang="en-US" smtClean="0"/>
              <a:t>11/14/2011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804C2A-2405-4324-9243-849E5F87891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71A69AB-9DB0-409E-B9AB-A7DBFC4E31B6}" type="datetimeFigureOut">
              <a:rPr lang="en-US" smtClean="0"/>
              <a:t>11/14/2011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05804C2A-2405-4324-9243-849E5F87891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271A69AB-9DB0-409E-B9AB-A7DBFC4E31B6}" type="datetimeFigureOut">
              <a:rPr lang="en-US" smtClean="0"/>
              <a:t>11/14/2011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804C2A-2405-4324-9243-849E5F87891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271A69AB-9DB0-409E-B9AB-A7DBFC4E31B6}" type="datetimeFigureOut">
              <a:rPr lang="en-US" smtClean="0"/>
              <a:t>11/14/2011</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05804C2A-2405-4324-9243-849E5F87891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Recidivism" TargetMode="External"/><Relationship Id="rId2" Type="http://schemas.openxmlformats.org/officeDocument/2006/relationships/hyperlink" Target="http://www.youtube.com/watch?v=_1tfIKUZ0fY" TargetMode="External"/><Relationship Id="rId1" Type="http://schemas.openxmlformats.org/officeDocument/2006/relationships/slideLayout" Target="../slideLayouts/slideLayout2.xml"/><Relationship Id="rId4" Type="http://schemas.openxmlformats.org/officeDocument/2006/relationships/hyperlink" Target="http://www.quora.com/How-much-money-does-one-prisoner-cost-per-year"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MM6002@psu.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en.wikipedia.org/wiki/Pris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youtube.com/watch?v=_1tfIKUZ0fY"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685800" y="228600"/>
            <a:ext cx="7772400" cy="3371851"/>
          </a:xfrm>
        </p:spPr>
        <p:txBody>
          <a:bodyPr>
            <a:normAutofit fontScale="90000"/>
          </a:bodyPr>
          <a:lstStyle/>
          <a:p>
            <a:r>
              <a:rPr lang="en-US" dirty="0" smtClean="0"/>
              <a:t> </a:t>
            </a:r>
            <a:r>
              <a:rPr lang="en-US" sz="6000" b="1" dirty="0" smtClean="0">
                <a:solidFill>
                  <a:srgbClr val="FFFF00"/>
                </a:solidFill>
              </a:rPr>
              <a:t>There should be more prisons like </a:t>
            </a:r>
            <a:r>
              <a:rPr lang="en-US" sz="6000" b="1" dirty="0">
                <a:solidFill>
                  <a:srgbClr val="FFFF00"/>
                </a:solidFill>
              </a:rPr>
              <a:t>Sheriff J</a:t>
            </a:r>
            <a:r>
              <a:rPr lang="en-US" sz="6000" b="1" dirty="0" smtClean="0">
                <a:solidFill>
                  <a:srgbClr val="FFFF00"/>
                </a:solidFill>
              </a:rPr>
              <a:t>oe </a:t>
            </a:r>
            <a:r>
              <a:rPr lang="en-US" sz="6000" b="1" dirty="0" err="1" smtClean="0">
                <a:solidFill>
                  <a:srgbClr val="FFFF00"/>
                </a:solidFill>
              </a:rPr>
              <a:t>Arpaio’s</a:t>
            </a:r>
            <a:r>
              <a:rPr lang="en-US" sz="6000" b="1" dirty="0" smtClean="0">
                <a:solidFill>
                  <a:srgbClr val="FFFF00"/>
                </a:solidFill>
              </a:rPr>
              <a:t> prison </a:t>
            </a:r>
            <a:endParaRPr lang="en-US" sz="6000" b="1" dirty="0">
              <a:solidFill>
                <a:srgbClr val="FFFF00"/>
              </a:solidFill>
            </a:endParaRPr>
          </a:p>
        </p:txBody>
      </p:sp>
      <p:sp>
        <p:nvSpPr>
          <p:cNvPr id="3" name="Subtitle 2"/>
          <p:cNvSpPr>
            <a:spLocks noGrp="1"/>
          </p:cNvSpPr>
          <p:nvPr>
            <p:ph type="subTitle" idx="1"/>
          </p:nvPr>
        </p:nvSpPr>
        <p:spPr>
          <a:xfrm>
            <a:off x="0" y="4495800"/>
            <a:ext cx="3657600" cy="2133600"/>
          </a:xfrm>
        </p:spPr>
        <p:txBody>
          <a:bodyPr>
            <a:normAutofit/>
          </a:bodyPr>
          <a:lstStyle/>
          <a:p>
            <a:r>
              <a:rPr lang="en-US" b="1" dirty="0" smtClean="0">
                <a:solidFill>
                  <a:srgbClr val="FFFF00"/>
                </a:solidFill>
              </a:rPr>
              <a:t>By </a:t>
            </a:r>
            <a:r>
              <a:rPr lang="en-US" b="1" dirty="0">
                <a:solidFill>
                  <a:srgbClr val="FFFF00"/>
                </a:solidFill>
              </a:rPr>
              <a:t>C</a:t>
            </a:r>
            <a:r>
              <a:rPr lang="en-US" b="1" dirty="0" smtClean="0">
                <a:solidFill>
                  <a:srgbClr val="FFFF00"/>
                </a:solidFill>
              </a:rPr>
              <a:t>aitlin </a:t>
            </a:r>
            <a:r>
              <a:rPr lang="en-US" b="1" dirty="0">
                <a:solidFill>
                  <a:srgbClr val="FFFF00"/>
                </a:solidFill>
              </a:rPr>
              <a:t>M</a:t>
            </a:r>
            <a:r>
              <a:rPr lang="en-US" b="1" dirty="0" smtClean="0">
                <a:solidFill>
                  <a:srgbClr val="FFFF00"/>
                </a:solidFill>
              </a:rPr>
              <a:t>urphy </a:t>
            </a:r>
          </a:p>
          <a:p>
            <a:r>
              <a:rPr lang="en-US" b="1" dirty="0" smtClean="0">
                <a:solidFill>
                  <a:srgbClr val="FFFF00"/>
                </a:solidFill>
              </a:rPr>
              <a:t>Study :Criminal justice</a:t>
            </a:r>
          </a:p>
          <a:p>
            <a:r>
              <a:rPr lang="en-US" b="1" dirty="0" smtClean="0">
                <a:solidFill>
                  <a:srgbClr val="FFFF00"/>
                </a:solidFill>
              </a:rPr>
              <a:t>Penn State Hazelton  </a:t>
            </a:r>
            <a:endParaRPr lang="en-US" b="1" dirty="0">
              <a:solidFill>
                <a:srgbClr val="FFFF00"/>
              </a:solidFill>
            </a:endParaRPr>
          </a:p>
        </p:txBody>
      </p:sp>
      <p:sp>
        <p:nvSpPr>
          <p:cNvPr id="7" name="Rectangle 6"/>
          <p:cNvSpPr/>
          <p:nvPr/>
        </p:nvSpPr>
        <p:spPr>
          <a:xfrm>
            <a:off x="5943600" y="5715000"/>
            <a:ext cx="3200400" cy="938719"/>
          </a:xfrm>
          <a:prstGeom prst="rect">
            <a:avLst/>
          </a:prstGeom>
        </p:spPr>
        <p:txBody>
          <a:bodyPr wrap="square">
            <a:spAutoFit/>
          </a:bodyPr>
          <a:lstStyle/>
          <a:p>
            <a:r>
              <a:rPr lang="en-US" sz="1100" dirty="0" smtClean="0">
                <a:solidFill>
                  <a:schemeClr val="bg1"/>
                </a:solidFill>
              </a:rPr>
              <a:t>http://www.google.com/imgresq=prison+bars&amp;um=1&amp;hl=en&amp;sa=N&amp;biw=1047&amp;bih=419&amp;tbm=isch&amp;tbnid=YgMXJkV9HrUv7M:&amp;imgrefurl=http://theanonymousperilsofassw.blogspot.com/2010/09/behind-bars.html&amp;docid=AOsb3_v-</a:t>
            </a:r>
            <a:endParaRPr lang="en-US" sz="1100" dirty="0">
              <a:solidFill>
                <a:schemeClr val="bg1"/>
              </a:solidFill>
            </a:endParaRPr>
          </a:p>
        </p:txBody>
      </p:sp>
    </p:spTree>
  </p:cSld>
  <p:clrMapOvr>
    <a:masterClrMapping/>
  </p:clrMapOvr>
  <p:transition>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cited</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hlinkClick r:id="rId2"/>
              </a:rPr>
              <a:t> video </a:t>
            </a:r>
            <a:r>
              <a:rPr lang="en-US" dirty="0" smtClean="0">
                <a:hlinkClick r:id="rId2"/>
              </a:rPr>
              <a:t>http</a:t>
            </a:r>
            <a:r>
              <a:rPr lang="en-US" dirty="0" smtClean="0">
                <a:hlinkClick r:id="rId2"/>
              </a:rPr>
              <a:t>://www.youtube.com/watch?v=_</a:t>
            </a:r>
            <a:r>
              <a:rPr lang="en-US" dirty="0" smtClean="0">
                <a:hlinkClick r:id="rId2"/>
              </a:rPr>
              <a:t>1tfIKUZ0fY</a:t>
            </a:r>
            <a:endParaRPr lang="en-US" dirty="0" smtClean="0"/>
          </a:p>
          <a:p>
            <a:pPr>
              <a:buNone/>
            </a:pPr>
            <a:r>
              <a:rPr lang="en-US" dirty="0" smtClean="0"/>
              <a:t>Info:</a:t>
            </a:r>
          </a:p>
          <a:p>
            <a:pPr>
              <a:buNone/>
            </a:pPr>
            <a:r>
              <a:rPr lang="en-US" dirty="0" smtClean="0"/>
              <a:t>http</a:t>
            </a:r>
            <a:r>
              <a:rPr lang="en-US" dirty="0" smtClean="0"/>
              <a:t>://</a:t>
            </a:r>
            <a:r>
              <a:rPr lang="en-US" dirty="0" smtClean="0"/>
              <a:t>www.tarncourt.co.uk/sillies/sillies/web/sheriff-joe.htm</a:t>
            </a:r>
          </a:p>
          <a:p>
            <a:pPr>
              <a:buNone/>
            </a:pPr>
            <a:r>
              <a:rPr lang="en-US" dirty="0" smtClean="0">
                <a:hlinkClick r:id="rId3"/>
              </a:rPr>
              <a:t>http://</a:t>
            </a:r>
            <a:r>
              <a:rPr lang="en-US" dirty="0" smtClean="0">
                <a:hlinkClick r:id="rId3"/>
              </a:rPr>
              <a:t>en.wikipedia.org/wiki/Recidivism</a:t>
            </a:r>
            <a:endParaRPr lang="en-US" dirty="0" smtClean="0"/>
          </a:p>
          <a:p>
            <a:pPr>
              <a:buNone/>
            </a:pPr>
            <a:r>
              <a:rPr lang="en-US" dirty="0" smtClean="0">
                <a:hlinkClick r:id="rId4"/>
              </a:rPr>
              <a:t>http://</a:t>
            </a:r>
            <a:r>
              <a:rPr lang="en-US" dirty="0" smtClean="0">
                <a:hlinkClick r:id="rId4"/>
              </a:rPr>
              <a:t>www.quora.com/How-much-money-does-one-prisoner-cost-per-year</a:t>
            </a: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endParaRPr lang="en-US" dirty="0"/>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5" name="Content Placeholder 4"/>
          <p:cNvSpPr>
            <a:spLocks noGrp="1"/>
          </p:cNvSpPr>
          <p:nvPr>
            <p:ph idx="1"/>
          </p:nvPr>
        </p:nvSpPr>
        <p:spPr/>
        <p:txBody>
          <a:bodyPr/>
          <a:lstStyle/>
          <a:p>
            <a:r>
              <a:rPr lang="en-US" dirty="0" smtClean="0"/>
              <a:t>CONTACT ME AT </a:t>
            </a:r>
            <a:r>
              <a:rPr lang="en-US" dirty="0" smtClean="0">
                <a:hlinkClick r:id="rId2"/>
              </a:rPr>
              <a:t>CMM6002@psu.edu</a:t>
            </a:r>
            <a:endParaRPr lang="en-US" dirty="0" smtClean="0"/>
          </a:p>
          <a:p>
            <a:endParaRPr lang="en-US" dirty="0" smtClean="0"/>
          </a:p>
          <a:p>
            <a:endParaRPr lang="en-US" dirty="0"/>
          </a:p>
        </p:txBody>
      </p:sp>
      <p:pic>
        <p:nvPicPr>
          <p:cNvPr id="4100" name="Picture 4"/>
          <p:cNvPicPr>
            <a:picLocks noChangeAspect="1" noChangeArrowheads="1"/>
          </p:cNvPicPr>
          <p:nvPr/>
        </p:nvPicPr>
        <p:blipFill>
          <a:blip r:embed="rId3" cstate="print"/>
          <a:srcRect/>
          <a:stretch>
            <a:fillRect/>
          </a:stretch>
        </p:blipFill>
        <p:spPr bwMode="auto">
          <a:xfrm>
            <a:off x="2971800" y="2895600"/>
            <a:ext cx="2447925" cy="2676525"/>
          </a:xfrm>
          <a:prstGeom prst="rect">
            <a:avLst/>
          </a:prstGeom>
          <a:noFill/>
          <a:ln w="9525">
            <a:noFill/>
            <a:miter lim="800000"/>
            <a:headEnd/>
            <a:tailEnd/>
          </a:ln>
        </p:spPr>
      </p:pic>
      <p:sp>
        <p:nvSpPr>
          <p:cNvPr id="9" name="Rectangle 8"/>
          <p:cNvSpPr/>
          <p:nvPr/>
        </p:nvSpPr>
        <p:spPr>
          <a:xfrm flipH="1">
            <a:off x="6858000" y="3124201"/>
            <a:ext cx="2286000" cy="3693319"/>
          </a:xfrm>
          <a:prstGeom prst="rect">
            <a:avLst/>
          </a:prstGeom>
        </p:spPr>
        <p:txBody>
          <a:bodyPr wrap="square">
            <a:spAutoFit/>
          </a:bodyPr>
          <a:lstStyle/>
          <a:p>
            <a:r>
              <a:rPr lang="en-US" dirty="0" smtClean="0"/>
              <a:t>http://www.google.com/imgres?imgurl=http://www.everything2me.net/wp-content/uploads/2010/11/Question-marks.jpg&amp;imgrefurl=http://www.everything2me.net/2010/11/to-know-or-not-to-know-that-is-the-question/question-marks/&amp;</a:t>
            </a:r>
            <a:endParaRPr lang="en-US" dirty="0"/>
          </a:p>
        </p:txBody>
      </p:sp>
    </p:spTree>
  </p:cSld>
  <p:clrMapOvr>
    <a:masterClrMapping/>
  </p:clrMapOvr>
  <p:transition>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Reasons </a:t>
            </a:r>
            <a:endParaRPr lang="en-US" dirty="0"/>
          </a:p>
        </p:txBody>
      </p:sp>
      <p:sp>
        <p:nvSpPr>
          <p:cNvPr id="3" name="Content Placeholder 2"/>
          <p:cNvSpPr>
            <a:spLocks noGrp="1"/>
          </p:cNvSpPr>
          <p:nvPr>
            <p:ph idx="1"/>
          </p:nvPr>
        </p:nvSpPr>
        <p:spPr/>
        <p:txBody>
          <a:bodyPr/>
          <a:lstStyle/>
          <a:p>
            <a:r>
              <a:rPr lang="en-US" dirty="0" smtClean="0"/>
              <a:t>How the prison is different </a:t>
            </a:r>
          </a:p>
          <a:p>
            <a:r>
              <a:rPr lang="en-US" dirty="0" smtClean="0"/>
              <a:t>Saves money</a:t>
            </a:r>
          </a:p>
          <a:p>
            <a:r>
              <a:rPr lang="en-US" dirty="0" smtClean="0"/>
              <a:t>Make prisoners never wanting to come back </a:t>
            </a:r>
          </a:p>
          <a:p>
            <a:endParaRPr lang="en-US" dirty="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7467600" cy="609600"/>
          </a:xfrm>
        </p:spPr>
        <p:txBody>
          <a:bodyPr>
            <a:normAutofit fontScale="90000"/>
          </a:bodyPr>
          <a:lstStyle/>
          <a:p>
            <a:r>
              <a:rPr lang="en-US" dirty="0" smtClean="0"/>
              <a:t>How the prison is different </a:t>
            </a:r>
            <a:br>
              <a:rPr lang="en-US" dirty="0" smtClean="0"/>
            </a:br>
            <a:r>
              <a:rPr lang="en-US" dirty="0" smtClean="0"/>
              <a:t/>
            </a:r>
            <a:br>
              <a:rPr lang="en-US" dirty="0" smtClean="0"/>
            </a:br>
            <a:r>
              <a:rPr lang="en-US" dirty="0" smtClean="0"/>
              <a:t> </a:t>
            </a:r>
            <a:endParaRPr lang="en-US" dirty="0"/>
          </a:p>
        </p:txBody>
      </p:sp>
      <p:sp>
        <p:nvSpPr>
          <p:cNvPr id="3" name="Content Placeholder 2"/>
          <p:cNvSpPr>
            <a:spLocks noGrp="1"/>
          </p:cNvSpPr>
          <p:nvPr>
            <p:ph idx="1"/>
          </p:nvPr>
        </p:nvSpPr>
        <p:spPr/>
        <p:txBody>
          <a:bodyPr/>
          <a:lstStyle/>
          <a:p>
            <a:r>
              <a:rPr lang="en-US" dirty="0" smtClean="0"/>
              <a:t>Well.. Its in a tent.. In </a:t>
            </a:r>
            <a:r>
              <a:rPr lang="en-US" dirty="0" err="1" smtClean="0"/>
              <a:t>arizona</a:t>
            </a:r>
            <a:r>
              <a:rPr lang="en-US" dirty="0" smtClean="0"/>
              <a:t> </a:t>
            </a:r>
          </a:p>
          <a:p>
            <a:r>
              <a:rPr lang="en-US" dirty="0" smtClean="0"/>
              <a:t>Its outdoors </a:t>
            </a:r>
          </a:p>
          <a:p>
            <a:r>
              <a:rPr lang="en-US" dirty="0" smtClean="0"/>
              <a:t>Temperatures reach about 120 -130 </a:t>
            </a:r>
          </a:p>
          <a:p>
            <a:r>
              <a:rPr lang="en-US" dirty="0" smtClean="0"/>
              <a:t>The prisoners voluntarily work in chain gangs </a:t>
            </a:r>
          </a:p>
          <a:p>
            <a:endParaRPr lang="en-US" dirty="0"/>
          </a:p>
        </p:txBody>
      </p:sp>
      <p:pic>
        <p:nvPicPr>
          <p:cNvPr id="4" name="Picture 2"/>
          <p:cNvPicPr>
            <a:picLocks noChangeAspect="1" noChangeArrowheads="1"/>
          </p:cNvPicPr>
          <p:nvPr/>
        </p:nvPicPr>
        <p:blipFill>
          <a:blip r:embed="rId2" cstate="print"/>
          <a:srcRect/>
          <a:stretch>
            <a:fillRect/>
          </a:stretch>
        </p:blipFill>
        <p:spPr bwMode="auto">
          <a:xfrm>
            <a:off x="3886200" y="3742266"/>
            <a:ext cx="5257800" cy="3115733"/>
          </a:xfrm>
          <a:prstGeom prst="rect">
            <a:avLst/>
          </a:prstGeom>
          <a:noFill/>
          <a:ln w="9525">
            <a:noFill/>
            <a:miter lim="800000"/>
            <a:headEnd/>
            <a:tailEnd/>
          </a:ln>
        </p:spPr>
      </p:pic>
      <p:sp>
        <p:nvSpPr>
          <p:cNvPr id="5" name="Rectangle 4"/>
          <p:cNvSpPr/>
          <p:nvPr/>
        </p:nvSpPr>
        <p:spPr>
          <a:xfrm flipH="1">
            <a:off x="381000" y="4952494"/>
            <a:ext cx="1905000" cy="1200329"/>
          </a:xfrm>
          <a:prstGeom prst="rect">
            <a:avLst/>
          </a:prstGeom>
        </p:spPr>
        <p:txBody>
          <a:bodyPr wrap="square">
            <a:spAutoFit/>
          </a:bodyPr>
          <a:lstStyle/>
          <a:p>
            <a:r>
              <a:rPr lang="en-US" dirty="0" smtClean="0"/>
              <a:t>http://www.tarncourt.co.uk/sillies/sillies/web/sheriff-joe.htm</a:t>
            </a:r>
            <a:endParaRPr lang="en-US"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5" name="Picture 3"/>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Rectangle 6"/>
          <p:cNvSpPr/>
          <p:nvPr/>
        </p:nvSpPr>
        <p:spPr>
          <a:xfrm>
            <a:off x="6096000" y="5638800"/>
            <a:ext cx="2895600" cy="923330"/>
          </a:xfrm>
          <a:prstGeom prst="rect">
            <a:avLst/>
          </a:prstGeom>
        </p:spPr>
        <p:txBody>
          <a:bodyPr wrap="square">
            <a:spAutoFit/>
          </a:bodyPr>
          <a:lstStyle/>
          <a:p>
            <a:r>
              <a:rPr lang="en-US" b="1" dirty="0" smtClean="0">
                <a:solidFill>
                  <a:schemeClr val="bg1"/>
                </a:solidFill>
              </a:rPr>
              <a:t>http://www.tarncourt.co.uk/sillies/sillies/web/sheriff-joe.htm</a:t>
            </a:r>
            <a:endParaRPr lang="en-US" b="1" dirty="0">
              <a:solidFill>
                <a:schemeClr val="bg1"/>
              </a:solidFill>
            </a:endParaRPr>
          </a:p>
        </p:txBody>
      </p:sp>
    </p:spTree>
  </p:cSld>
  <p:clrMapOvr>
    <a:masterClrMapping/>
  </p:clrMapOvr>
  <p:transition>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Saving money. </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The average annual operating cost per state inmate in 2001 was </a:t>
            </a:r>
            <a:br>
              <a:rPr lang="en-US" dirty="0" smtClean="0"/>
            </a:br>
            <a:r>
              <a:rPr lang="en-US" dirty="0" smtClean="0"/>
              <a:t>$22,650, or $62.05 per day; </a:t>
            </a:r>
            <a:endParaRPr lang="en-US" dirty="0" smtClean="0"/>
          </a:p>
          <a:p>
            <a:endParaRPr lang="en-US" dirty="0" smtClean="0"/>
          </a:p>
          <a:p>
            <a:r>
              <a:rPr lang="en-US" dirty="0" smtClean="0"/>
              <a:t>Sheriff </a:t>
            </a:r>
            <a:r>
              <a:rPr lang="en-US" dirty="0" smtClean="0"/>
              <a:t>Joe </a:t>
            </a:r>
            <a:r>
              <a:rPr lang="en-US" dirty="0" err="1" smtClean="0"/>
              <a:t>Arpaio</a:t>
            </a:r>
            <a:r>
              <a:rPr lang="en-US" dirty="0" smtClean="0"/>
              <a:t> created the 'tent city jail' to save Arizona from spending tens of millions of dollars on another expensive prison  complex</a:t>
            </a:r>
            <a:r>
              <a:rPr lang="en-US" dirty="0" smtClean="0"/>
              <a:t>.</a:t>
            </a:r>
          </a:p>
          <a:p>
            <a:endParaRPr lang="en-US" dirty="0" smtClean="0"/>
          </a:p>
          <a:p>
            <a:r>
              <a:rPr lang="en-US" dirty="0" smtClean="0"/>
              <a:t>He banned smoking and pornographic magazines in the jails, and took away their weightlifting equipment and cut off all but 'G' movies. </a:t>
            </a:r>
            <a:endParaRPr lang="en-US" dirty="0" smtClean="0"/>
          </a:p>
          <a:p>
            <a:endParaRPr lang="en-US" dirty="0" smtClean="0"/>
          </a:p>
          <a:p>
            <a:r>
              <a:rPr lang="en-US" dirty="0" smtClean="0"/>
              <a:t>He </a:t>
            </a:r>
            <a:r>
              <a:rPr lang="en-US" dirty="0" smtClean="0"/>
              <a:t>says: </a:t>
            </a:r>
            <a:br>
              <a:rPr lang="en-US" dirty="0" smtClean="0"/>
            </a:br>
            <a:r>
              <a:rPr lang="en-US" dirty="0" smtClean="0"/>
              <a:t>'They're in jail to pay a debt to society not to build muscles so they can assault innocent people when they leave</a:t>
            </a:r>
            <a:r>
              <a:rPr lang="en-US" dirty="0" smtClean="0"/>
              <a:t>.‘</a:t>
            </a:r>
          </a:p>
          <a:p>
            <a:endParaRPr lang="en-US" dirty="0" smtClean="0"/>
          </a:p>
          <a:p>
            <a:r>
              <a:rPr lang="en-US" dirty="0" smtClean="0"/>
              <a:t>He started chain gangs to use the inmates to do free work on county and city projects and save taxpayer's money.</a:t>
            </a:r>
            <a:br>
              <a:rPr lang="en-US" dirty="0" smtClean="0"/>
            </a:br>
            <a:r>
              <a:rPr lang="en-US" dirty="0" smtClean="0"/>
              <a:t/>
            </a:r>
            <a:br>
              <a:rPr lang="en-US" dirty="0" smtClean="0"/>
            </a:br>
            <a:r>
              <a:rPr lang="en-US" dirty="0" smtClean="0"/>
              <a:t/>
            </a:r>
            <a:br>
              <a:rPr lang="en-US" dirty="0" smtClean="0"/>
            </a:br>
            <a:endParaRPr lang="en-US" dirty="0"/>
          </a:p>
        </p:txBody>
      </p:sp>
      <p:sp>
        <p:nvSpPr>
          <p:cNvPr id="4" name="Rectangle 3"/>
          <p:cNvSpPr/>
          <p:nvPr/>
        </p:nvSpPr>
        <p:spPr>
          <a:xfrm flipH="1">
            <a:off x="5791200" y="5638800"/>
            <a:ext cx="3124200" cy="923330"/>
          </a:xfrm>
          <a:prstGeom prst="rect">
            <a:avLst/>
          </a:prstGeom>
        </p:spPr>
        <p:txBody>
          <a:bodyPr wrap="square">
            <a:spAutoFit/>
          </a:bodyPr>
          <a:lstStyle/>
          <a:p>
            <a:r>
              <a:rPr lang="en-US" dirty="0" smtClean="0"/>
              <a:t>http://www.tarncourt.co.uk/sillies/sillies/web/sheriff-joe.htm</a:t>
            </a:r>
            <a:endParaRPr lang="en-US" dirty="0"/>
          </a:p>
        </p:txBody>
      </p:sp>
      <p:sp>
        <p:nvSpPr>
          <p:cNvPr id="5" name="Rectangle 4"/>
          <p:cNvSpPr/>
          <p:nvPr/>
        </p:nvSpPr>
        <p:spPr>
          <a:xfrm flipH="1">
            <a:off x="228600" y="5657671"/>
            <a:ext cx="2819400" cy="1200329"/>
          </a:xfrm>
          <a:prstGeom prst="rect">
            <a:avLst/>
          </a:prstGeom>
        </p:spPr>
        <p:txBody>
          <a:bodyPr wrap="square">
            <a:spAutoFit/>
          </a:bodyPr>
          <a:lstStyle/>
          <a:p>
            <a:r>
              <a:rPr lang="en-US" dirty="0" smtClean="0"/>
              <a:t>http://www.quora.com/How-much-money-does-one-prisoner-cost-per-year</a:t>
            </a:r>
            <a:endParaRPr lang="en-US" dirty="0"/>
          </a:p>
        </p:txBody>
      </p:sp>
    </p:spTree>
  </p:cSld>
  <p:clrMapOvr>
    <a:masterClrMapping/>
  </p:clrMapOvr>
  <p:transition>
    <p:strips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Make Prisoners never want to come back </a:t>
            </a:r>
            <a:endParaRPr lang="en-US" dirty="0"/>
          </a:p>
        </p:txBody>
      </p:sp>
      <p:sp>
        <p:nvSpPr>
          <p:cNvPr id="3" name="Content Placeholder 2"/>
          <p:cNvSpPr>
            <a:spLocks noGrp="1"/>
          </p:cNvSpPr>
          <p:nvPr>
            <p:ph idx="1"/>
          </p:nvPr>
        </p:nvSpPr>
        <p:spPr/>
        <p:txBody>
          <a:bodyPr>
            <a:normAutofit fontScale="55000" lnSpcReduction="20000"/>
          </a:bodyPr>
          <a:lstStyle/>
          <a:p>
            <a:r>
              <a:rPr lang="en-US" sz="3300" dirty="0" smtClean="0"/>
              <a:t>He cut off coffee because it has zero nutritional value and is therefore a waste of taxpayer money. When the inmates complained, he told them, 'This isn't  the Ritz/Carlton. If you don't like it, don't come back</a:t>
            </a:r>
            <a:r>
              <a:rPr lang="en-US" sz="3300" dirty="0" smtClean="0"/>
              <a:t>.</a:t>
            </a:r>
          </a:p>
          <a:p>
            <a:endParaRPr lang="en-US" sz="3300" dirty="0" smtClean="0"/>
          </a:p>
          <a:p>
            <a:r>
              <a:rPr lang="en-US" sz="3300" dirty="0" smtClean="0"/>
              <a:t> </a:t>
            </a:r>
            <a:r>
              <a:rPr lang="en-US" sz="3300" dirty="0" smtClean="0"/>
              <a:t>temperatures reached 128 degrees.</a:t>
            </a:r>
            <a:br>
              <a:rPr lang="en-US" sz="3300" dirty="0" smtClean="0"/>
            </a:br>
            <a:r>
              <a:rPr lang="en-US" sz="3300" dirty="0" smtClean="0"/>
              <a:t>'This is hell. It feels like we live in a furnace,' said Ernesto Gonzales, an inmate for 2 years with 10 more to go. 'It's inhumane</a:t>
            </a:r>
            <a:r>
              <a:rPr lang="en-US" sz="3300" dirty="0" smtClean="0"/>
              <a:t>.</a:t>
            </a:r>
          </a:p>
          <a:p>
            <a:endParaRPr lang="en-US" sz="3300" dirty="0" smtClean="0"/>
          </a:p>
          <a:p>
            <a:r>
              <a:rPr lang="en-US" sz="3300" dirty="0" smtClean="0"/>
              <a:t>Joes response </a:t>
            </a:r>
            <a:r>
              <a:rPr lang="en-US" sz="3300" dirty="0" smtClean="0"/>
              <a:t>'Criminals should be punished for their crimes - not live in luxury until it's time for parole, only to go out and commit more crimes so they can come back in to live on taxpayers money </a:t>
            </a:r>
            <a:r>
              <a:rPr lang="en-US" sz="2800" dirty="0" smtClean="0"/>
              <a:t>and enjoy things  many taxpayers can't afford to have for themselves</a:t>
            </a:r>
            <a:r>
              <a:rPr lang="en-US" sz="2800" dirty="0" smtClean="0"/>
              <a:t>.‘</a:t>
            </a:r>
          </a:p>
          <a:p>
            <a:endParaRPr lang="en-US" sz="2800" dirty="0" smtClean="0"/>
          </a:p>
          <a:p>
            <a:r>
              <a:rPr lang="en-US" sz="3300" dirty="0" smtClean="0"/>
              <a:t>7 out of 10 released </a:t>
            </a:r>
            <a:r>
              <a:rPr lang="en-US" sz="3300" dirty="0" smtClean="0"/>
              <a:t>inmates </a:t>
            </a:r>
            <a:r>
              <a:rPr lang="en-US" sz="3300" dirty="0" smtClean="0"/>
              <a:t>will find themselves back in </a:t>
            </a:r>
            <a:r>
              <a:rPr lang="en-US" sz="3300" dirty="0" smtClean="0">
                <a:hlinkClick r:id="rId2" tooltip="Prison"/>
              </a:rPr>
              <a:t>prison</a:t>
            </a:r>
            <a:endParaRPr lang="en-US" sz="3300" dirty="0" smtClean="0"/>
          </a:p>
          <a:p>
            <a:pPr>
              <a:buNone/>
            </a:pPr>
            <a:r>
              <a:rPr lang="en-US" sz="1800" dirty="0" smtClean="0"/>
              <a:t/>
            </a:r>
            <a:br>
              <a:rPr lang="en-US" sz="1800" dirty="0" smtClean="0"/>
            </a:br>
            <a:endParaRPr lang="en-US" sz="1800" dirty="0" smtClean="0"/>
          </a:p>
          <a:p>
            <a:pPr>
              <a:buNone/>
            </a:pPr>
            <a:r>
              <a:rPr lang="en-US" dirty="0" smtClean="0"/>
              <a:t/>
            </a:r>
            <a:br>
              <a:rPr lang="en-US" dirty="0" smtClean="0"/>
            </a:br>
            <a:r>
              <a:rPr lang="en-US" dirty="0" smtClean="0"/>
              <a:t>http://en.wikipedia.org/wiki/Recidivism</a:t>
            </a:r>
            <a:endParaRPr lang="en-US" dirty="0"/>
          </a:p>
        </p:txBody>
      </p:sp>
      <p:sp>
        <p:nvSpPr>
          <p:cNvPr id="4" name="Rectangle 3"/>
          <p:cNvSpPr/>
          <p:nvPr/>
        </p:nvSpPr>
        <p:spPr>
          <a:xfrm>
            <a:off x="4572000" y="6019800"/>
            <a:ext cx="4572000" cy="646331"/>
          </a:xfrm>
          <a:prstGeom prst="rect">
            <a:avLst/>
          </a:prstGeom>
        </p:spPr>
        <p:txBody>
          <a:bodyPr>
            <a:spAutoFit/>
          </a:bodyPr>
          <a:lstStyle/>
          <a:p>
            <a:r>
              <a:rPr lang="en-US" dirty="0" smtClean="0"/>
              <a:t>http://www.tarncourt.co.uk/sillies/sillies/web/sheriff-joe.htm</a:t>
            </a:r>
            <a:endParaRPr lang="en-US" dirty="0"/>
          </a:p>
        </p:txBody>
      </p:sp>
    </p:spTree>
  </p:cSld>
  <p:clrMapOvr>
    <a:masterClrMapping/>
  </p:clrMapOvr>
  <p:transition>
    <p:split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Tell me you don’t agree..  </a:t>
            </a:r>
            <a:endParaRPr lang="en-US" dirty="0"/>
          </a:p>
        </p:txBody>
      </p:sp>
      <p:sp>
        <p:nvSpPr>
          <p:cNvPr id="3" name="Content Placeholder 2"/>
          <p:cNvSpPr>
            <a:spLocks noGrp="1"/>
          </p:cNvSpPr>
          <p:nvPr>
            <p:ph idx="1"/>
          </p:nvPr>
        </p:nvSpPr>
        <p:spPr/>
        <p:txBody>
          <a:bodyPr/>
          <a:lstStyle/>
          <a:p>
            <a:r>
              <a:rPr lang="en-US" dirty="0" smtClean="0"/>
              <a:t>The same day </a:t>
            </a:r>
            <a:r>
              <a:rPr lang="en-US" dirty="0" err="1" smtClean="0"/>
              <a:t>j</a:t>
            </a:r>
            <a:r>
              <a:rPr lang="en-US" dirty="0" err="1" smtClean="0"/>
              <a:t>oe</a:t>
            </a:r>
            <a:r>
              <a:rPr lang="en-US" dirty="0" smtClean="0"/>
              <a:t> </a:t>
            </a:r>
            <a:r>
              <a:rPr lang="en-US" dirty="0" smtClean="0"/>
              <a:t>told all the inmates who were complaining of the heat in the tents: 'It's between 120 to 130 degrees in Iraq and our soldiers are living in tents too, and they have to walk all day in the sun, wearing full battle gear and get shot at, and they have not committed any crimes, so shut your damned mouths!'</a:t>
            </a:r>
            <a:endParaRPr lang="en-US" dirty="0"/>
          </a:p>
        </p:txBody>
      </p:sp>
      <p:sp>
        <p:nvSpPr>
          <p:cNvPr id="4" name="Rectangle 3"/>
          <p:cNvSpPr/>
          <p:nvPr/>
        </p:nvSpPr>
        <p:spPr>
          <a:xfrm flipH="1">
            <a:off x="5562600" y="5783490"/>
            <a:ext cx="2895600" cy="1200329"/>
          </a:xfrm>
          <a:prstGeom prst="rect">
            <a:avLst/>
          </a:prstGeom>
        </p:spPr>
        <p:txBody>
          <a:bodyPr wrap="square">
            <a:spAutoFit/>
          </a:bodyPr>
          <a:lstStyle/>
          <a:p>
            <a:r>
              <a:rPr lang="en-US" dirty="0" smtClean="0"/>
              <a:t>http:www.tarncourt.co.uk/sillies/sillies/web/sheriff-</a:t>
            </a:r>
            <a:r>
              <a:rPr lang="en-US" dirty="0" err="1" smtClean="0"/>
              <a:t>joe.htm</a:t>
            </a:r>
            <a:endParaRPr lang="en-US" dirty="0" smtClean="0"/>
          </a:p>
          <a:p>
            <a:r>
              <a:rPr lang="en-US" dirty="0" smtClean="0"/>
              <a:t>//</a:t>
            </a:r>
            <a:endParaRPr lang="en-US"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Youtube</a:t>
            </a:r>
            <a:r>
              <a:rPr lang="en-US" dirty="0" smtClean="0"/>
              <a:t> video</a:t>
            </a:r>
            <a:endParaRPr lang="en-US" dirty="0"/>
          </a:p>
        </p:txBody>
      </p:sp>
      <p:sp>
        <p:nvSpPr>
          <p:cNvPr id="3" name="Content Placeholder 2"/>
          <p:cNvSpPr>
            <a:spLocks noGrp="1"/>
          </p:cNvSpPr>
          <p:nvPr>
            <p:ph idx="1"/>
          </p:nvPr>
        </p:nvSpPr>
        <p:spPr/>
        <p:txBody>
          <a:bodyPr/>
          <a:lstStyle/>
          <a:p>
            <a:r>
              <a:rPr lang="en-US" dirty="0" smtClean="0">
                <a:hlinkClick r:id="rId2"/>
              </a:rPr>
              <a:t>http://www.youtube.com/watch?v=_1tfIKUZ0fY</a:t>
            </a:r>
            <a:endParaRPr lang="en-US" dirty="0" smtClean="0"/>
          </a:p>
          <a:p>
            <a:endParaRPr lang="en-US" dirty="0"/>
          </a:p>
        </p:txBody>
      </p:sp>
    </p:spTree>
  </p:cSld>
  <p:clrMapOvr>
    <a:masterClrMapping/>
  </p:clrMapOvr>
  <p:transition>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a:t>
            </a:r>
            <a:endParaRPr lang="en-US" dirty="0"/>
          </a:p>
        </p:txBody>
      </p:sp>
      <p:sp>
        <p:nvSpPr>
          <p:cNvPr id="3" name="Content Placeholder 2"/>
          <p:cNvSpPr>
            <a:spLocks noGrp="1"/>
          </p:cNvSpPr>
          <p:nvPr>
            <p:ph idx="1"/>
          </p:nvPr>
        </p:nvSpPr>
        <p:spPr/>
        <p:txBody>
          <a:bodyPr/>
          <a:lstStyle/>
          <a:p>
            <a:r>
              <a:rPr lang="en-US" dirty="0" smtClean="0"/>
              <a:t>THIS PRISON IS DIFFERENT !</a:t>
            </a:r>
          </a:p>
          <a:p>
            <a:r>
              <a:rPr lang="en-US" dirty="0" smtClean="0"/>
              <a:t>THIS PRISON SAVES MONEY!</a:t>
            </a:r>
          </a:p>
          <a:p>
            <a:r>
              <a:rPr lang="en-US" dirty="0" smtClean="0"/>
              <a:t>THIS PRISON WILL KEEP PEOPLE FROM WANTING TO GO BACK!</a:t>
            </a:r>
            <a:endParaRPr lang="en-US" dirty="0"/>
          </a:p>
        </p:txBody>
      </p:sp>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104</TotalTime>
  <Words>280</Words>
  <Application>Microsoft Office PowerPoint</Application>
  <PresentationFormat>On-screen Show (4:3)</PresentationFormat>
  <Paragraphs>64</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Technic</vt:lpstr>
      <vt:lpstr> There should be more prisons like Sheriff Joe Arpaio’s prison </vt:lpstr>
      <vt:lpstr> Reasons </vt:lpstr>
      <vt:lpstr>How the prison is different    </vt:lpstr>
      <vt:lpstr>Slide 4</vt:lpstr>
      <vt:lpstr>Saving money. </vt:lpstr>
      <vt:lpstr>Make Prisoners never want to come back </vt:lpstr>
      <vt:lpstr>Tell me you don’t agree..  </vt:lpstr>
      <vt:lpstr>Youtube video</vt:lpstr>
      <vt:lpstr>RECAP </vt:lpstr>
      <vt:lpstr>Work cited</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There should be more prisons like Sheriff Joe Arpaio’s prison </dc:title>
  <dc:creator>Thomas Murphy</dc:creator>
  <cp:lastModifiedBy>Thomas Murphy</cp:lastModifiedBy>
  <cp:revision>1</cp:revision>
  <dcterms:created xsi:type="dcterms:W3CDTF">2011-11-14T21:53:53Z</dcterms:created>
  <dcterms:modified xsi:type="dcterms:W3CDTF">2011-11-14T23:38:17Z</dcterms:modified>
</cp:coreProperties>
</file>